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6"/>
  </p:notesMasterIdLst>
  <p:sldIdLst>
    <p:sldId id="256" r:id="rId2"/>
    <p:sldId id="257" r:id="rId3"/>
    <p:sldId id="262" r:id="rId4"/>
    <p:sldId id="263" r:id="rId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C000"/>
    <a:srgbClr val="006E55"/>
    <a:srgbClr val="49607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109" d="100"/>
          <a:sy n="109" d="100"/>
        </p:scale>
        <p:origin x="672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jpeg>
</file>

<file path=ppt/media/image2.jp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5F106C2-C690-4B19-B74B-8DB6C47A166B}" type="datetimeFigureOut">
              <a:rPr lang="de-DE" smtClean="0"/>
              <a:t>04.03.2018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9280D0F-FEC0-45F2-9BC4-973D3D9CBBD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9241871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800"/>
            </a:lvl4pPr>
            <a:lvl5pPr marL="1828800" indent="0" algn="ctr">
              <a:buNone/>
              <a:defRPr sz="1800"/>
            </a:lvl5pPr>
            <a:lvl6pPr marL="2286000" indent="0" algn="ctr">
              <a:buNone/>
              <a:defRPr sz="1800"/>
            </a:lvl6pPr>
            <a:lvl7pPr marL="2743200" indent="0" algn="ctr">
              <a:buNone/>
              <a:defRPr sz="1800"/>
            </a:lvl7pPr>
            <a:lvl8pPr marL="3200400" indent="0" algn="ctr">
              <a:buNone/>
              <a:defRPr sz="1800"/>
            </a:lvl8pPr>
            <a:lvl9pPr marL="3657600" indent="0" algn="ctr">
              <a:buNone/>
              <a:defRPr sz="1800"/>
            </a:lvl9pPr>
          </a:lstStyle>
          <a:p>
            <a:r>
              <a:rPr lang="de-DE"/>
              <a:t>Master-Untertitelformat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algn="l">
              <a:defRPr/>
            </a:lvl1pPr>
          </a:lstStyle>
          <a:p>
            <a:fld id="{B6D8D514-3C8C-4A90-BB31-87E818FDFCFB}" type="datetime1">
              <a:rPr lang="en-US" smtClean="0"/>
              <a:t>3/4/2018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 b="1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  <p:cxnSp>
        <p:nvCxnSpPr>
          <p:cNvPr id="13" name="Straight Connector 12"/>
          <p:cNvCxnSpPr/>
          <p:nvPr/>
        </p:nvCxnSpPr>
        <p:spPr>
          <a:xfrm flipV="1">
            <a:off x="8386842" y="5264106"/>
            <a:ext cx="0" cy="914400"/>
          </a:xfrm>
          <a:prstGeom prst="line">
            <a:avLst/>
          </a:prstGeom>
          <a:ln w="19050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Grafik 7">
            <a:extLst>
              <a:ext uri="{FF2B5EF4-FFF2-40B4-BE49-F238E27FC236}">
                <a16:creationId xmlns:a16="http://schemas.microsoft.com/office/drawing/2014/main" id="{4D661272-0316-4A66-BDFA-2D68A399034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b="10453"/>
          <a:stretch/>
        </p:blipFill>
        <p:spPr>
          <a:xfrm>
            <a:off x="0" y="0"/>
            <a:ext cx="12186139" cy="4960137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297D5D-F248-474A-9A85-BDE9B5206C59}" type="datetime1">
              <a:rPr lang="en-US" smtClean="0"/>
              <a:t>3/4/2018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762000"/>
            <a:ext cx="2628900" cy="5410200"/>
          </a:xfrm>
        </p:spPr>
        <p:txBody>
          <a:bodyPr vert="eaVert" lIns="45720" tIns="91440" rIns="45720" bIns="91440"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90601" y="762000"/>
            <a:ext cx="7581900" cy="5410200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E98CDA-EDEC-4300-9027-1B8495889B14}" type="datetime1">
              <a:rPr lang="en-US" smtClean="0"/>
              <a:t>3/4/2018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  <p:cxnSp>
        <p:nvCxnSpPr>
          <p:cNvPr id="7" name="Straight Connector 6"/>
          <p:cNvCxnSpPr/>
          <p:nvPr/>
        </p:nvCxnSpPr>
        <p:spPr>
          <a:xfrm rot="5400000" flipV="1">
            <a:off x="10058400" y="59263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4D5067-12C7-441B-B4A2-30F43F614C43}" type="datetime1">
              <a:rPr lang="en-US" smtClean="0"/>
              <a:t>3/4/2018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b="0" spc="200" baseline="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798F6F-D4C9-4986-ADC6-A3A450181094}" type="datetime1">
              <a:rPr lang="en-US" smtClean="0"/>
              <a:t>3/4/2018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  <p:cxnSp>
        <p:nvCxnSpPr>
          <p:cNvPr id="12" name="Straight Connector 11"/>
          <p:cNvCxnSpPr/>
          <p:nvPr/>
        </p:nvCxnSpPr>
        <p:spPr>
          <a:xfrm flipV="1">
            <a:off x="8386842" y="5264106"/>
            <a:ext cx="0" cy="914400"/>
          </a:xfrm>
          <a:prstGeom prst="line">
            <a:avLst/>
          </a:prstGeom>
          <a:ln w="19050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ectangle 12"/>
          <p:cNvSpPr/>
          <p:nvPr/>
        </p:nvSpPr>
        <p:spPr>
          <a:xfrm>
            <a:off x="0" y="-1"/>
            <a:ext cx="12192000" cy="4572000"/>
          </a:xfrm>
          <a:prstGeom prst="rect">
            <a:avLst/>
          </a:prstGeom>
          <a:blipFill dpi="0" rotWithShape="1">
            <a:blip r:embed="rId2">
              <a:duotone>
                <a:schemeClr val="accent3">
                  <a:shade val="45000"/>
                  <a:satMod val="135000"/>
                </a:schemeClr>
                <a:prstClr val="white"/>
              </a:duotone>
            </a:blip>
            <a:srcRect/>
            <a:tile tx="-133350" ty="-6350" sx="50000" sy="5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24127" y="2286000"/>
            <a:ext cx="4754880" cy="4023360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989320" y="2286000"/>
            <a:ext cx="4754880" cy="4023360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84D771-673D-4668-9142-B8DEF02B5AA9}" type="datetime1">
              <a:rPr lang="en-US" smtClean="0"/>
              <a:t>3/4/2018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2300" b="0" cap="none" baseline="0">
                <a:solidFill>
                  <a:schemeClr val="accent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24128" y="2967788"/>
            <a:ext cx="4754880" cy="3341572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990888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lang="en-US" sz="2300" b="0" kern="1200" cap="none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None/>
            </a:pPr>
            <a:r>
              <a:rPr lang="de-DE"/>
              <a:t>Mastertextformat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990888" y="2967788"/>
            <a:ext cx="4754880" cy="3341572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E0A600-05CA-44B9-A5DB-8C6164CFD4DD}" type="datetime1">
              <a:rPr lang="en-US" smtClean="0"/>
              <a:t>3/4/2018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727DA6-7129-40EC-BC44-ABCE15FAEE53}" type="datetime1">
              <a:rPr lang="en-US" smtClean="0"/>
              <a:t>3/4/2018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A9A648-EC4D-40A5-87E3-F8666CFC107D}" type="datetime1">
              <a:rPr lang="en-US" smtClean="0"/>
              <a:t>3/4/2018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24128" y="471509"/>
            <a:ext cx="4389120" cy="1737360"/>
          </a:xfrm>
        </p:spPr>
        <p:txBody>
          <a:bodyPr>
            <a:noAutofit/>
          </a:bodyPr>
          <a:lstStyle>
            <a:lvl1pPr>
              <a:lnSpc>
                <a:spcPct val="80000"/>
              </a:lnSpc>
              <a:defRPr sz="40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15000" y="822960"/>
            <a:ext cx="5678424" cy="518464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128" y="2257506"/>
            <a:ext cx="4389120" cy="3762294"/>
          </a:xfrm>
        </p:spPr>
        <p:txBody>
          <a:bodyPr lIns="91440" rIns="91440">
            <a:normAutofit/>
          </a:bodyPr>
          <a:lstStyle>
            <a:lvl1pPr marL="0" indent="0">
              <a:lnSpc>
                <a:spcPct val="108000"/>
              </a:lnSpc>
              <a:spcBef>
                <a:spcPts val="6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EA6B99-84F9-4476-B2B1-2621648A6994}" type="datetime1">
              <a:rPr lang="en-US" smtClean="0"/>
              <a:t>3/4/2018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8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-1"/>
            <a:ext cx="12188952" cy="4572000"/>
          </a:xfrm>
          <a:solidFill>
            <a:schemeClr val="accent1">
              <a:lumMod val="60000"/>
              <a:lumOff val="40000"/>
            </a:schemeClr>
          </a:solidFill>
        </p:spPr>
        <p:txBody>
          <a:bodyPr lIns="457200" tIns="365760" rIns="45720" bIns="4572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10600" y="4960138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02CDB1-9A6E-41FB-91C6-4D619FF32A10}" type="datetime1">
              <a:rPr lang="en-US" smtClean="0"/>
              <a:t>3/4/2018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7E5644-1E61-4311-A31E-84CB9C7AA8A9}" type="slidenum">
              <a:rPr lang="en-US" dirty="0"/>
              <a:t>‹Nr.›</a:t>
            </a:fld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286000"/>
            <a:ext cx="9720073" cy="4023360"/>
          </a:xfrm>
          <a:prstGeom prst="rect">
            <a:avLst/>
          </a:prstGeom>
        </p:spPr>
        <p:txBody>
          <a:bodyPr vert="horz" lIns="45720" tIns="45720" rIns="4572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24129" y="6470704"/>
            <a:ext cx="2154143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3714F8A2-3F4C-4AB6-91DF-6E1C57DDDF00}" type="datetime1">
              <a:rPr lang="en-US" smtClean="0"/>
              <a:t>3/4/2018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842932" y="6470704"/>
            <a:ext cx="5901459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cap="all" baseline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837333" y="6470704"/>
            <a:ext cx="973667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4FAB73BC-B049-4115-A692-8D63A059BFB8}" type="slidenum">
              <a:rPr lang="en-US" dirty="0"/>
              <a:pPr/>
              <a:t>‹Nr.›</a:t>
            </a:fld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0" r:id="rId9"/>
    <p:sldLayoutId id="2147483658" r:id="rId10"/>
    <p:sldLayoutId id="2147483659" r:id="rId11"/>
  </p:sldLayoutIdLst>
  <p:hf hdr="0"/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5000" kern="1200" cap="all" spc="100" baseline="0">
          <a:solidFill>
            <a:schemeClr val="tx1">
              <a:lumMod val="95000"/>
              <a:lumOff val="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Tw Cen MT" panose="020B0602020104020603" pitchFamily="34" charset="0"/>
        <a:buChar char=" 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26517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4480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59436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77724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91440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060704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216152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13624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hyperlink" Target="https://dhc18.herokuapp.com/website/index.html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hyperlink" Target="https://dhc18.herokuapp.com/website/index.html" TargetMode="External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CE9B681-54B4-42DA-819C-3402DD4194C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339634" y="4960137"/>
            <a:ext cx="8569234" cy="1463040"/>
          </a:xfrm>
        </p:spPr>
        <p:txBody>
          <a:bodyPr>
            <a:normAutofit/>
          </a:bodyPr>
          <a:lstStyle/>
          <a:p>
            <a:r>
              <a:rPr lang="de-DE" dirty="0"/>
              <a:t>Hospital </a:t>
            </a:r>
            <a:r>
              <a:rPr lang="de-DE" dirty="0" err="1"/>
              <a:t>Self</a:t>
            </a:r>
            <a:r>
              <a:rPr lang="de-DE" dirty="0"/>
              <a:t> Service </a:t>
            </a:r>
            <a:br>
              <a:rPr lang="de-DE" dirty="0"/>
            </a:br>
            <a:r>
              <a:rPr lang="en-US" sz="3600" dirty="0"/>
              <a:t>the Smart </a:t>
            </a:r>
            <a:r>
              <a:rPr lang="de-DE" sz="3600" dirty="0" err="1"/>
              <a:t>Assistant</a:t>
            </a:r>
            <a:r>
              <a:rPr lang="en-US" sz="3600" dirty="0"/>
              <a:t> for health care</a:t>
            </a:r>
            <a:endParaRPr lang="de-DE" dirty="0"/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D46D3937-7C09-410D-AFC4-6A8537C22A6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DE" dirty="0"/>
              <a:t>Sarah Hönigsberg, Max Scholz, Hendrik Wache, Benedikt Häuser, Christoph Kollwitz</a:t>
            </a:r>
          </a:p>
        </p:txBody>
      </p:sp>
      <p:pic>
        <p:nvPicPr>
          <p:cNvPr id="13" name="Grafik 12">
            <a:extLst>
              <a:ext uri="{FF2B5EF4-FFF2-40B4-BE49-F238E27FC236}">
                <a16:creationId xmlns:a16="http://schemas.microsoft.com/office/drawing/2014/main" id="{DEBC4F65-FDB2-42F3-B82D-D33B932B101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10317" y="1458228"/>
            <a:ext cx="260856" cy="345458"/>
          </a:xfrm>
          <a:prstGeom prst="rect">
            <a:avLst/>
          </a:prstGeom>
        </p:spPr>
      </p:pic>
      <p:sp>
        <p:nvSpPr>
          <p:cNvPr id="15" name="Rechtwinkliges Dreieck 14">
            <a:extLst>
              <a:ext uri="{FF2B5EF4-FFF2-40B4-BE49-F238E27FC236}">
                <a16:creationId xmlns:a16="http://schemas.microsoft.com/office/drawing/2014/main" id="{F200CCF3-DB1E-4746-80CC-EAD07896AA74}"/>
              </a:ext>
            </a:extLst>
          </p:cNvPr>
          <p:cNvSpPr/>
          <p:nvPr/>
        </p:nvSpPr>
        <p:spPr>
          <a:xfrm rot="10800000" flipH="1">
            <a:off x="6810317" y="1803686"/>
            <a:ext cx="260856" cy="917074"/>
          </a:xfrm>
          <a:prstGeom prst="rtTriangle">
            <a:avLst/>
          </a:prstGeom>
          <a:gradFill flip="none" rotWithShape="1">
            <a:gsLst>
              <a:gs pos="0">
                <a:srgbClr val="49607D">
                  <a:shade val="30000"/>
                  <a:satMod val="115000"/>
                </a:srgbClr>
              </a:gs>
              <a:gs pos="50000">
                <a:srgbClr val="49607D">
                  <a:shade val="67500"/>
                  <a:satMod val="115000"/>
                </a:srgbClr>
              </a:gs>
              <a:gs pos="100000">
                <a:srgbClr val="49607D">
                  <a:shade val="100000"/>
                  <a:satMod val="115000"/>
                </a:srgb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22" name="Grafik 21">
            <a:extLst>
              <a:ext uri="{FF2B5EF4-FFF2-40B4-BE49-F238E27FC236}">
                <a16:creationId xmlns:a16="http://schemas.microsoft.com/office/drawing/2014/main" id="{8A8C19E5-4B04-48CC-B6CB-2CD394038E4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3467" y="5332663"/>
            <a:ext cx="1411256" cy="1345696"/>
          </a:xfrm>
          <a:prstGeom prst="rect">
            <a:avLst/>
          </a:prstGeom>
        </p:spPr>
      </p:pic>
      <p:pic>
        <p:nvPicPr>
          <p:cNvPr id="23" name="Inhaltsplatzhalter 9">
            <a:hlinkClick r:id="rId4"/>
            <a:extLst>
              <a:ext uri="{FF2B5EF4-FFF2-40B4-BE49-F238E27FC236}">
                <a16:creationId xmlns:a16="http://schemas.microsoft.com/office/drawing/2014/main" id="{AF55244E-1496-4CEC-8A7E-DF54A8A97EF8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4495" r="14399" b="7564"/>
          <a:stretch/>
        </p:blipFill>
        <p:spPr>
          <a:xfrm>
            <a:off x="4651744" y="1458228"/>
            <a:ext cx="2158573" cy="1338135"/>
          </a:xfrm>
          <a:prstGeom prst="rect">
            <a:avLst/>
          </a:prstGeom>
        </p:spPr>
      </p:pic>
      <p:pic>
        <p:nvPicPr>
          <p:cNvPr id="24" name="Grafik 23">
            <a:extLst>
              <a:ext uri="{FF2B5EF4-FFF2-40B4-BE49-F238E27FC236}">
                <a16:creationId xmlns:a16="http://schemas.microsoft.com/office/drawing/2014/main" id="{F6809B33-DC97-4489-AAD8-FC1BF179050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311601" y="1862031"/>
            <a:ext cx="760669" cy="6052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429993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C524649-FCC9-45A2-B418-9855E36A37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Our</a:t>
            </a:r>
            <a:r>
              <a:rPr lang="de-DE" dirty="0"/>
              <a:t> Approach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05ACFE0C-FDE4-4039-8993-0DB11A718F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B5E28C-F5A3-4B7B-B11D-242824017177}" type="datetime1">
              <a:rPr lang="en-US" smtClean="0"/>
              <a:t>3/4/2018</a:t>
            </a:fld>
            <a:endParaRPr lang="en-US" dirty="0"/>
          </a:p>
        </p:txBody>
      </p:sp>
      <p:cxnSp>
        <p:nvCxnSpPr>
          <p:cNvPr id="15" name="Gerader Verbinder 14">
            <a:extLst>
              <a:ext uri="{FF2B5EF4-FFF2-40B4-BE49-F238E27FC236}">
                <a16:creationId xmlns:a16="http://schemas.microsoft.com/office/drawing/2014/main" id="{F8393D78-BF0B-4D92-A4F7-423D504A05BF}"/>
              </a:ext>
            </a:extLst>
          </p:cNvPr>
          <p:cNvCxnSpPr>
            <a:cxnSpLocks/>
          </p:cNvCxnSpPr>
          <p:nvPr/>
        </p:nvCxnSpPr>
        <p:spPr>
          <a:xfrm>
            <a:off x="4803976" y="2744643"/>
            <a:ext cx="0" cy="1400074"/>
          </a:xfrm>
          <a:prstGeom prst="line">
            <a:avLst/>
          </a:prstGeom>
          <a:ln w="762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Gerader Verbinder 17">
            <a:extLst>
              <a:ext uri="{FF2B5EF4-FFF2-40B4-BE49-F238E27FC236}">
                <a16:creationId xmlns:a16="http://schemas.microsoft.com/office/drawing/2014/main" id="{BFF4A6CA-EAC9-4F22-862E-6F82CEDD2EAE}"/>
              </a:ext>
            </a:extLst>
          </p:cNvPr>
          <p:cNvCxnSpPr>
            <a:cxnSpLocks/>
          </p:cNvCxnSpPr>
          <p:nvPr/>
        </p:nvCxnSpPr>
        <p:spPr>
          <a:xfrm>
            <a:off x="4774016" y="2781849"/>
            <a:ext cx="239058" cy="0"/>
          </a:xfrm>
          <a:prstGeom prst="line">
            <a:avLst/>
          </a:prstGeom>
          <a:ln w="762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Gerader Verbinder 25">
            <a:extLst>
              <a:ext uri="{FF2B5EF4-FFF2-40B4-BE49-F238E27FC236}">
                <a16:creationId xmlns:a16="http://schemas.microsoft.com/office/drawing/2014/main" id="{BC566281-271C-490C-AA40-2C7566565385}"/>
              </a:ext>
            </a:extLst>
          </p:cNvPr>
          <p:cNvCxnSpPr>
            <a:cxnSpLocks/>
          </p:cNvCxnSpPr>
          <p:nvPr/>
        </p:nvCxnSpPr>
        <p:spPr>
          <a:xfrm flipH="1">
            <a:off x="4893545" y="3334455"/>
            <a:ext cx="901516" cy="1"/>
          </a:xfrm>
          <a:prstGeom prst="line">
            <a:avLst/>
          </a:prstGeom>
          <a:ln w="762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Gerader Verbinder 33">
            <a:extLst>
              <a:ext uri="{FF2B5EF4-FFF2-40B4-BE49-F238E27FC236}">
                <a16:creationId xmlns:a16="http://schemas.microsoft.com/office/drawing/2014/main" id="{99E2F726-EB00-44DE-AA46-F9E5655E6EFA}"/>
              </a:ext>
            </a:extLst>
          </p:cNvPr>
          <p:cNvCxnSpPr>
            <a:cxnSpLocks/>
          </p:cNvCxnSpPr>
          <p:nvPr/>
        </p:nvCxnSpPr>
        <p:spPr>
          <a:xfrm>
            <a:off x="4905338" y="2819031"/>
            <a:ext cx="0" cy="553213"/>
          </a:xfrm>
          <a:prstGeom prst="line">
            <a:avLst/>
          </a:prstGeom>
          <a:ln w="762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Gerader Verbinder 35">
            <a:extLst>
              <a:ext uri="{FF2B5EF4-FFF2-40B4-BE49-F238E27FC236}">
                <a16:creationId xmlns:a16="http://schemas.microsoft.com/office/drawing/2014/main" id="{76327DC4-EEE5-4278-AEA2-6C7015D7BFDC}"/>
              </a:ext>
            </a:extLst>
          </p:cNvPr>
          <p:cNvCxnSpPr>
            <a:cxnSpLocks/>
          </p:cNvCxnSpPr>
          <p:nvPr/>
        </p:nvCxnSpPr>
        <p:spPr>
          <a:xfrm>
            <a:off x="5013074" y="2744643"/>
            <a:ext cx="0" cy="516010"/>
          </a:xfrm>
          <a:prstGeom prst="line">
            <a:avLst/>
          </a:prstGeom>
          <a:ln w="762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Gerader Verbinder 37">
            <a:extLst>
              <a:ext uri="{FF2B5EF4-FFF2-40B4-BE49-F238E27FC236}">
                <a16:creationId xmlns:a16="http://schemas.microsoft.com/office/drawing/2014/main" id="{DE9AEA0A-511C-41CF-9572-7218FBDB0825}"/>
              </a:ext>
            </a:extLst>
          </p:cNvPr>
          <p:cNvCxnSpPr>
            <a:cxnSpLocks/>
          </p:cNvCxnSpPr>
          <p:nvPr/>
        </p:nvCxnSpPr>
        <p:spPr>
          <a:xfrm>
            <a:off x="5756059" y="2744643"/>
            <a:ext cx="0" cy="582100"/>
          </a:xfrm>
          <a:prstGeom prst="line">
            <a:avLst/>
          </a:prstGeom>
          <a:ln w="762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Gerader Verbinder 40">
            <a:extLst>
              <a:ext uri="{FF2B5EF4-FFF2-40B4-BE49-F238E27FC236}">
                <a16:creationId xmlns:a16="http://schemas.microsoft.com/office/drawing/2014/main" id="{505DBECA-7E65-4166-958F-DDFD9ADA4152}"/>
              </a:ext>
            </a:extLst>
          </p:cNvPr>
          <p:cNvCxnSpPr>
            <a:cxnSpLocks/>
          </p:cNvCxnSpPr>
          <p:nvPr/>
        </p:nvCxnSpPr>
        <p:spPr>
          <a:xfrm flipV="1">
            <a:off x="5971418" y="2735743"/>
            <a:ext cx="0" cy="1408974"/>
          </a:xfrm>
          <a:prstGeom prst="line">
            <a:avLst/>
          </a:prstGeom>
          <a:ln w="762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Gerader Verbinder 41">
            <a:extLst>
              <a:ext uri="{FF2B5EF4-FFF2-40B4-BE49-F238E27FC236}">
                <a16:creationId xmlns:a16="http://schemas.microsoft.com/office/drawing/2014/main" id="{D9302AED-A51C-4278-B290-BFB0CFB6B481}"/>
              </a:ext>
            </a:extLst>
          </p:cNvPr>
          <p:cNvCxnSpPr>
            <a:cxnSpLocks/>
          </p:cNvCxnSpPr>
          <p:nvPr/>
        </p:nvCxnSpPr>
        <p:spPr>
          <a:xfrm>
            <a:off x="5839894" y="2773181"/>
            <a:ext cx="140192" cy="0"/>
          </a:xfrm>
          <a:prstGeom prst="line">
            <a:avLst/>
          </a:prstGeom>
          <a:ln w="762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Gerader Verbinder 42">
            <a:extLst>
              <a:ext uri="{FF2B5EF4-FFF2-40B4-BE49-F238E27FC236}">
                <a16:creationId xmlns:a16="http://schemas.microsoft.com/office/drawing/2014/main" id="{2BE2B150-B609-45A9-852C-8E1418E9EB28}"/>
              </a:ext>
            </a:extLst>
          </p:cNvPr>
          <p:cNvCxnSpPr>
            <a:cxnSpLocks/>
          </p:cNvCxnSpPr>
          <p:nvPr/>
        </p:nvCxnSpPr>
        <p:spPr>
          <a:xfrm flipV="1">
            <a:off x="3700925" y="3372244"/>
            <a:ext cx="0" cy="635368"/>
          </a:xfrm>
          <a:prstGeom prst="line">
            <a:avLst/>
          </a:prstGeom>
          <a:ln w="762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Gerader Verbinder 46">
            <a:extLst>
              <a:ext uri="{FF2B5EF4-FFF2-40B4-BE49-F238E27FC236}">
                <a16:creationId xmlns:a16="http://schemas.microsoft.com/office/drawing/2014/main" id="{3446E97C-A6DC-4A40-9750-787F366BDD32}"/>
              </a:ext>
            </a:extLst>
          </p:cNvPr>
          <p:cNvCxnSpPr>
            <a:cxnSpLocks/>
          </p:cNvCxnSpPr>
          <p:nvPr/>
        </p:nvCxnSpPr>
        <p:spPr>
          <a:xfrm flipH="1" flipV="1">
            <a:off x="4866996" y="3440230"/>
            <a:ext cx="1034368" cy="802"/>
          </a:xfrm>
          <a:prstGeom prst="line">
            <a:avLst/>
          </a:prstGeom>
          <a:ln w="762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Gerader Verbinder 50">
            <a:extLst>
              <a:ext uri="{FF2B5EF4-FFF2-40B4-BE49-F238E27FC236}">
                <a16:creationId xmlns:a16="http://schemas.microsoft.com/office/drawing/2014/main" id="{E9FA519E-FDAE-43EA-AAD9-5B764F0442A7}"/>
              </a:ext>
            </a:extLst>
          </p:cNvPr>
          <p:cNvCxnSpPr>
            <a:cxnSpLocks/>
          </p:cNvCxnSpPr>
          <p:nvPr/>
        </p:nvCxnSpPr>
        <p:spPr>
          <a:xfrm flipV="1">
            <a:off x="5861563" y="3433849"/>
            <a:ext cx="0" cy="710868"/>
          </a:xfrm>
          <a:prstGeom prst="line">
            <a:avLst/>
          </a:prstGeom>
          <a:ln w="762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Gerader Verbinder 55">
            <a:extLst>
              <a:ext uri="{FF2B5EF4-FFF2-40B4-BE49-F238E27FC236}">
                <a16:creationId xmlns:a16="http://schemas.microsoft.com/office/drawing/2014/main" id="{26D00573-2006-487D-BD3E-9C4ADA51DD5A}"/>
              </a:ext>
            </a:extLst>
          </p:cNvPr>
          <p:cNvCxnSpPr>
            <a:cxnSpLocks/>
          </p:cNvCxnSpPr>
          <p:nvPr/>
        </p:nvCxnSpPr>
        <p:spPr>
          <a:xfrm>
            <a:off x="5756059" y="3541429"/>
            <a:ext cx="0" cy="603288"/>
          </a:xfrm>
          <a:prstGeom prst="line">
            <a:avLst/>
          </a:prstGeom>
          <a:ln w="762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Gerader Verbinder 57">
            <a:extLst>
              <a:ext uri="{FF2B5EF4-FFF2-40B4-BE49-F238E27FC236}">
                <a16:creationId xmlns:a16="http://schemas.microsoft.com/office/drawing/2014/main" id="{71E51BC9-9F77-4606-9FD0-3CFD50395564}"/>
              </a:ext>
            </a:extLst>
          </p:cNvPr>
          <p:cNvCxnSpPr>
            <a:cxnSpLocks/>
          </p:cNvCxnSpPr>
          <p:nvPr/>
        </p:nvCxnSpPr>
        <p:spPr>
          <a:xfrm flipH="1">
            <a:off x="4906645" y="3550097"/>
            <a:ext cx="888416" cy="0"/>
          </a:xfrm>
          <a:prstGeom prst="line">
            <a:avLst/>
          </a:prstGeom>
          <a:ln w="762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Gerader Verbinder 61">
            <a:extLst>
              <a:ext uri="{FF2B5EF4-FFF2-40B4-BE49-F238E27FC236}">
                <a16:creationId xmlns:a16="http://schemas.microsoft.com/office/drawing/2014/main" id="{4794D7FD-A3A9-44FE-A122-20DD074F4842}"/>
              </a:ext>
            </a:extLst>
          </p:cNvPr>
          <p:cNvCxnSpPr>
            <a:cxnSpLocks/>
          </p:cNvCxnSpPr>
          <p:nvPr/>
        </p:nvCxnSpPr>
        <p:spPr>
          <a:xfrm flipH="1">
            <a:off x="5751725" y="4104802"/>
            <a:ext cx="139646" cy="0"/>
          </a:xfrm>
          <a:prstGeom prst="line">
            <a:avLst/>
          </a:prstGeom>
          <a:ln w="762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Gerader Verbinder 63">
            <a:extLst>
              <a:ext uri="{FF2B5EF4-FFF2-40B4-BE49-F238E27FC236}">
                <a16:creationId xmlns:a16="http://schemas.microsoft.com/office/drawing/2014/main" id="{640A5BE2-F82F-4483-8AD3-4A76BC896CC8}"/>
              </a:ext>
            </a:extLst>
          </p:cNvPr>
          <p:cNvCxnSpPr>
            <a:cxnSpLocks/>
          </p:cNvCxnSpPr>
          <p:nvPr/>
        </p:nvCxnSpPr>
        <p:spPr>
          <a:xfrm>
            <a:off x="4905338" y="3513505"/>
            <a:ext cx="0" cy="503009"/>
          </a:xfrm>
          <a:prstGeom prst="line">
            <a:avLst/>
          </a:prstGeom>
          <a:ln w="762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Gerader Verbinder 64">
            <a:extLst>
              <a:ext uri="{FF2B5EF4-FFF2-40B4-BE49-F238E27FC236}">
                <a16:creationId xmlns:a16="http://schemas.microsoft.com/office/drawing/2014/main" id="{BCB684D2-0837-4588-9028-71E71B0A4393}"/>
              </a:ext>
            </a:extLst>
          </p:cNvPr>
          <p:cNvCxnSpPr>
            <a:cxnSpLocks/>
          </p:cNvCxnSpPr>
          <p:nvPr/>
        </p:nvCxnSpPr>
        <p:spPr>
          <a:xfrm>
            <a:off x="5013074" y="3627221"/>
            <a:ext cx="0" cy="513141"/>
          </a:xfrm>
          <a:prstGeom prst="line">
            <a:avLst/>
          </a:prstGeom>
          <a:ln w="762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Gerader Verbinder 65">
            <a:extLst>
              <a:ext uri="{FF2B5EF4-FFF2-40B4-BE49-F238E27FC236}">
                <a16:creationId xmlns:a16="http://schemas.microsoft.com/office/drawing/2014/main" id="{47E7F07A-8D4D-4168-9488-AAE7C4C1A424}"/>
              </a:ext>
            </a:extLst>
          </p:cNvPr>
          <p:cNvCxnSpPr>
            <a:cxnSpLocks/>
          </p:cNvCxnSpPr>
          <p:nvPr/>
        </p:nvCxnSpPr>
        <p:spPr>
          <a:xfrm flipH="1">
            <a:off x="4799041" y="4105520"/>
            <a:ext cx="214033" cy="0"/>
          </a:xfrm>
          <a:prstGeom prst="line">
            <a:avLst/>
          </a:prstGeom>
          <a:ln w="762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8" name="Inhaltsplatzhalter 97">
            <a:extLst>
              <a:ext uri="{FF2B5EF4-FFF2-40B4-BE49-F238E27FC236}">
                <a16:creationId xmlns:a16="http://schemas.microsoft.com/office/drawing/2014/main" id="{8B313AF8-2604-4B89-AF9C-AF9A0A4E21A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4128" y="2286000"/>
            <a:ext cx="10065629" cy="4023360"/>
          </a:xfrm>
        </p:spPr>
        <p:txBody>
          <a:bodyPr>
            <a:normAutofit/>
          </a:bodyPr>
          <a:lstStyle/>
          <a:p>
            <a:pPr marL="0" indent="0">
              <a:lnSpc>
                <a:spcPct val="128000"/>
              </a:lnSpc>
              <a:spcBef>
                <a:spcPts val="0"/>
              </a:spcBef>
              <a:spcAft>
                <a:spcPts val="1200"/>
              </a:spcAft>
              <a:buClr>
                <a:srgbClr val="FFC000"/>
              </a:buClr>
              <a:buNone/>
            </a:pPr>
            <a:r>
              <a:rPr lang="en-US" sz="2000" dirty="0"/>
              <a:t>Doctors spend </a:t>
            </a:r>
            <a:r>
              <a:rPr lang="en-US" sz="2800" b="1" dirty="0">
                <a:solidFill>
                  <a:srgbClr val="FFC000"/>
                </a:solidFill>
              </a:rPr>
              <a:t>only 27% </a:t>
            </a:r>
            <a:r>
              <a:rPr lang="en-US" sz="2000" dirty="0"/>
              <a:t>of their working time </a:t>
            </a:r>
            <a:r>
              <a:rPr lang="en-US" sz="2800" b="1" dirty="0">
                <a:solidFill>
                  <a:srgbClr val="FFC000"/>
                </a:solidFill>
              </a:rPr>
              <a:t>with their patients</a:t>
            </a:r>
            <a:endParaRPr lang="en-US" sz="2800" dirty="0"/>
          </a:p>
          <a:p>
            <a: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000"/>
              </a:buClr>
              <a:buNone/>
            </a:pPr>
            <a:r>
              <a:rPr lang="en-US" sz="2000" dirty="0"/>
              <a:t>How can the </a:t>
            </a:r>
            <a:r>
              <a:rPr lang="en-US" sz="2800" b="1" dirty="0">
                <a:solidFill>
                  <a:srgbClr val="FFC000"/>
                </a:solidFill>
              </a:rPr>
              <a:t>data</a:t>
            </a:r>
            <a:r>
              <a:rPr lang="en-US" sz="2400" dirty="0"/>
              <a:t> </a:t>
            </a:r>
            <a:r>
              <a:rPr lang="en-US" sz="2000" dirty="0"/>
              <a:t>from equipment, patients and medical staff be </a:t>
            </a:r>
            <a:r>
              <a:rPr lang="en-US" sz="2800" b="1" dirty="0">
                <a:solidFill>
                  <a:srgbClr val="FFC000"/>
                </a:solidFill>
              </a:rPr>
              <a:t>organized, analyzed and visualized</a:t>
            </a:r>
            <a:r>
              <a:rPr lang="en-US" sz="2000" b="1" dirty="0">
                <a:solidFill>
                  <a:srgbClr val="FFC000"/>
                </a:solidFill>
              </a:rPr>
              <a:t> </a:t>
            </a:r>
            <a:r>
              <a:rPr lang="en-US" sz="2000" dirty="0"/>
              <a:t>to</a:t>
            </a:r>
            <a:r>
              <a:rPr lang="en-US" sz="2000" b="1" dirty="0">
                <a:solidFill>
                  <a:srgbClr val="FFC000"/>
                </a:solidFill>
              </a:rPr>
              <a:t> </a:t>
            </a:r>
            <a:r>
              <a:rPr lang="en-US" sz="2800" b="1" dirty="0">
                <a:solidFill>
                  <a:srgbClr val="FFC000"/>
                </a:solidFill>
              </a:rPr>
              <a:t>optimize workflows</a:t>
            </a:r>
            <a:r>
              <a:rPr lang="en-US" sz="2000" b="1" dirty="0">
                <a:solidFill>
                  <a:srgbClr val="FFC000"/>
                </a:solidFill>
              </a:rPr>
              <a:t> </a:t>
            </a:r>
            <a:r>
              <a:rPr lang="en-US" sz="2000" dirty="0"/>
              <a:t>and </a:t>
            </a:r>
            <a:r>
              <a:rPr lang="en-US" sz="2800" b="1" dirty="0">
                <a:solidFill>
                  <a:srgbClr val="FFC000"/>
                </a:solidFill>
              </a:rPr>
              <a:t>patient experience</a:t>
            </a:r>
            <a:r>
              <a:rPr lang="en-US" sz="2000" dirty="0"/>
              <a:t>? </a:t>
            </a:r>
          </a:p>
        </p:txBody>
      </p:sp>
      <p:sp>
        <p:nvSpPr>
          <p:cNvPr id="99" name="Fußzeilenplatzhalter 5">
            <a:extLst>
              <a:ext uri="{FF2B5EF4-FFF2-40B4-BE49-F238E27FC236}">
                <a16:creationId xmlns:a16="http://schemas.microsoft.com/office/drawing/2014/main" id="{BDDCB6DB-71E3-4A75-9437-03B6554214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842932" y="6470704"/>
            <a:ext cx="5901459" cy="274320"/>
          </a:xfrm>
        </p:spPr>
        <p:txBody>
          <a:bodyPr/>
          <a:lstStyle/>
          <a:p>
            <a:r>
              <a:rPr lang="de-DE" b="1" dirty="0"/>
              <a:t>DIGITAL HEALTH CHALLENGE | Erlangen, Germany</a:t>
            </a:r>
          </a:p>
        </p:txBody>
      </p:sp>
      <p:sp>
        <p:nvSpPr>
          <p:cNvPr id="100" name="Foliennummernplatzhalter 6">
            <a:extLst>
              <a:ext uri="{FF2B5EF4-FFF2-40B4-BE49-F238E27FC236}">
                <a16:creationId xmlns:a16="http://schemas.microsoft.com/office/drawing/2014/main" id="{0B5449B2-6F42-47AB-B6AB-BD2DD765EA25}"/>
              </a:ext>
            </a:extLst>
          </p:cNvPr>
          <p:cNvSpPr txBox="1">
            <a:spLocks/>
          </p:cNvSpPr>
          <p:nvPr/>
        </p:nvSpPr>
        <p:spPr>
          <a:xfrm>
            <a:off x="10837333" y="6470704"/>
            <a:ext cx="973667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457200" rtl="0" eaLnBrk="1" latinLnBrk="0" hangingPunct="1">
              <a:defRPr sz="1000" kern="12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4FAB73BC-B049-4115-A692-8D63A059BFB8}" type="slidenum">
              <a:rPr lang="en-US" smtClean="0"/>
              <a:pPr/>
              <a:t>2</a:t>
            </a:fld>
            <a:endParaRPr lang="en-US" dirty="0"/>
          </a:p>
        </p:txBody>
      </p:sp>
      <p:grpSp>
        <p:nvGrpSpPr>
          <p:cNvPr id="103" name="Gruppieren 102">
            <a:extLst>
              <a:ext uri="{FF2B5EF4-FFF2-40B4-BE49-F238E27FC236}">
                <a16:creationId xmlns:a16="http://schemas.microsoft.com/office/drawing/2014/main" id="{AFB623D1-3288-48EE-9220-7A41C1C53941}"/>
              </a:ext>
            </a:extLst>
          </p:cNvPr>
          <p:cNvGrpSpPr/>
          <p:nvPr/>
        </p:nvGrpSpPr>
        <p:grpSpPr>
          <a:xfrm>
            <a:off x="1032181" y="3063604"/>
            <a:ext cx="8109239" cy="4304121"/>
            <a:chOff x="1024128" y="2553878"/>
            <a:chExt cx="8109239" cy="4304121"/>
          </a:xfrm>
        </p:grpSpPr>
        <p:sp>
          <p:nvSpPr>
            <p:cNvPr id="104" name="Pfeil: eingekerbt nach rechts 103">
              <a:extLst>
                <a:ext uri="{FF2B5EF4-FFF2-40B4-BE49-F238E27FC236}">
                  <a16:creationId xmlns:a16="http://schemas.microsoft.com/office/drawing/2014/main" id="{2DB555FD-FE95-41F8-AE05-17E9D8F87069}"/>
                </a:ext>
              </a:extLst>
            </p:cNvPr>
            <p:cNvSpPr/>
            <p:nvPr/>
          </p:nvSpPr>
          <p:spPr>
            <a:xfrm>
              <a:off x="1024128" y="3845114"/>
              <a:ext cx="8109239" cy="1721648"/>
            </a:xfrm>
            <a:prstGeom prst="notchedRightArrow">
              <a:avLst/>
            </a:prstGeom>
            <a:solidFill>
              <a:srgbClr val="FFC000">
                <a:alpha val="30196"/>
              </a:srgbClr>
            </a:solidFill>
          </p:spPr>
          <p:style>
            <a:lnRef idx="0">
              <a:schemeClr val="accent3">
                <a:hueOff val="0"/>
                <a:satOff val="0"/>
                <a:lumOff val="0"/>
                <a:alphaOff val="0"/>
              </a:schemeClr>
            </a:lnRef>
            <a:fillRef idx="1">
              <a:schemeClr val="accent3">
                <a:tint val="4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3">
                <a:tint val="4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105" name="Freihandform: Form 104">
              <a:extLst>
                <a:ext uri="{FF2B5EF4-FFF2-40B4-BE49-F238E27FC236}">
                  <a16:creationId xmlns:a16="http://schemas.microsoft.com/office/drawing/2014/main" id="{2C98C4C8-E84A-40C7-96BE-6B9A23AC254F}"/>
                </a:ext>
              </a:extLst>
            </p:cNvPr>
            <p:cNvSpPr/>
            <p:nvPr/>
          </p:nvSpPr>
          <p:spPr>
            <a:xfrm>
              <a:off x="1027334" y="2553878"/>
              <a:ext cx="1472395" cy="1721648"/>
            </a:xfrm>
            <a:custGeom>
              <a:avLst/>
              <a:gdLst>
                <a:gd name="connsiteX0" fmla="*/ 0 w 1402288"/>
                <a:gd name="connsiteY0" fmla="*/ 0 h 1721648"/>
                <a:gd name="connsiteX1" fmla="*/ 1402288 w 1402288"/>
                <a:gd name="connsiteY1" fmla="*/ 0 h 1721648"/>
                <a:gd name="connsiteX2" fmla="*/ 1402288 w 1402288"/>
                <a:gd name="connsiteY2" fmla="*/ 1721648 h 1721648"/>
                <a:gd name="connsiteX3" fmla="*/ 0 w 1402288"/>
                <a:gd name="connsiteY3" fmla="*/ 1721648 h 1721648"/>
                <a:gd name="connsiteX4" fmla="*/ 0 w 1402288"/>
                <a:gd name="connsiteY4" fmla="*/ 0 h 17216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2288" h="1721648">
                  <a:moveTo>
                    <a:pt x="0" y="0"/>
                  </a:moveTo>
                  <a:lnTo>
                    <a:pt x="1402288" y="0"/>
                  </a:lnTo>
                  <a:lnTo>
                    <a:pt x="1402288" y="1721648"/>
                  </a:lnTo>
                  <a:lnTo>
                    <a:pt x="0" y="1721648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120904" tIns="120904" rIns="120904" bIns="120904" numCol="1" spcCol="1270" anchor="b" anchorCtr="0">
              <a:noAutofit/>
            </a:bodyPr>
            <a:lstStyle/>
            <a:p>
              <a:pPr marL="0" lvl="0" indent="0" algn="ctr" defTabSz="7556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Clr>
                  <a:srgbClr val="FFC000"/>
                </a:buClr>
                <a:buFont typeface="Courier New" panose="02070309020205020404" pitchFamily="49" charset="0"/>
                <a:buNone/>
              </a:pPr>
              <a:r>
                <a:rPr lang="de-DE" sz="1600" kern="1200" dirty="0" err="1">
                  <a:latin typeface="Lato" panose="020F0502020204030203" pitchFamily="34" charset="0"/>
                </a:rPr>
                <a:t>Analyze</a:t>
              </a:r>
              <a:r>
                <a:rPr lang="de-DE" sz="1600" kern="1200" dirty="0">
                  <a:latin typeface="Lato" panose="020F0502020204030203" pitchFamily="34" charset="0"/>
                </a:rPr>
                <a:t> </a:t>
              </a:r>
              <a:r>
                <a:rPr lang="de-DE" sz="1600" kern="1200" dirty="0" err="1">
                  <a:latin typeface="Lato" panose="020F0502020204030203" pitchFamily="34" charset="0"/>
                </a:rPr>
                <a:t>requirements</a:t>
              </a:r>
              <a:r>
                <a:rPr lang="de-DE" sz="1600" kern="1200" dirty="0">
                  <a:latin typeface="Lato" panose="020F0502020204030203" pitchFamily="34" charset="0"/>
                </a:rPr>
                <a:t> </a:t>
              </a:r>
            </a:p>
          </p:txBody>
        </p:sp>
        <p:sp>
          <p:nvSpPr>
            <p:cNvPr id="106" name="Ellipse 105">
              <a:extLst>
                <a:ext uri="{FF2B5EF4-FFF2-40B4-BE49-F238E27FC236}">
                  <a16:creationId xmlns:a16="http://schemas.microsoft.com/office/drawing/2014/main" id="{3B8E39C0-8991-4D05-8155-4A2345D3F3C8}"/>
                </a:ext>
              </a:extLst>
            </p:cNvPr>
            <p:cNvSpPr/>
            <p:nvPr/>
          </p:nvSpPr>
          <p:spPr>
            <a:xfrm>
              <a:off x="1513273" y="4490732"/>
              <a:ext cx="430412" cy="430412"/>
            </a:xfrm>
            <a:prstGeom prst="ellipse">
              <a:avLst/>
            </a:prstGeom>
            <a:solidFill>
              <a:srgbClr val="FFC000"/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3">
                <a:hueOff val="0"/>
                <a:satOff val="0"/>
                <a:lumOff val="0"/>
                <a:alphaOff val="0"/>
              </a:schemeClr>
            </a:fillRef>
            <a:effectRef idx="0">
              <a:schemeClr val="accent3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07" name="Freihandform: Form 106">
              <a:extLst>
                <a:ext uri="{FF2B5EF4-FFF2-40B4-BE49-F238E27FC236}">
                  <a16:creationId xmlns:a16="http://schemas.microsoft.com/office/drawing/2014/main" id="{449E5F47-72F8-477D-A0D1-94F9CDB19CFA}"/>
                </a:ext>
              </a:extLst>
            </p:cNvPr>
            <p:cNvSpPr/>
            <p:nvPr/>
          </p:nvSpPr>
          <p:spPr>
            <a:xfrm>
              <a:off x="2499738" y="5136351"/>
              <a:ext cx="1402288" cy="1721648"/>
            </a:xfrm>
            <a:custGeom>
              <a:avLst/>
              <a:gdLst>
                <a:gd name="connsiteX0" fmla="*/ 0 w 1402288"/>
                <a:gd name="connsiteY0" fmla="*/ 0 h 1721648"/>
                <a:gd name="connsiteX1" fmla="*/ 1402288 w 1402288"/>
                <a:gd name="connsiteY1" fmla="*/ 0 h 1721648"/>
                <a:gd name="connsiteX2" fmla="*/ 1402288 w 1402288"/>
                <a:gd name="connsiteY2" fmla="*/ 1721648 h 1721648"/>
                <a:gd name="connsiteX3" fmla="*/ 0 w 1402288"/>
                <a:gd name="connsiteY3" fmla="*/ 1721648 h 1721648"/>
                <a:gd name="connsiteX4" fmla="*/ 0 w 1402288"/>
                <a:gd name="connsiteY4" fmla="*/ 0 h 17216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2288" h="1721648">
                  <a:moveTo>
                    <a:pt x="0" y="0"/>
                  </a:moveTo>
                  <a:lnTo>
                    <a:pt x="1402288" y="0"/>
                  </a:lnTo>
                  <a:lnTo>
                    <a:pt x="1402288" y="1721648"/>
                  </a:lnTo>
                  <a:lnTo>
                    <a:pt x="0" y="1721648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120904" tIns="120904" rIns="120904" bIns="120904" numCol="1" spcCol="1270" anchor="t" anchorCtr="0">
              <a:noAutofit/>
            </a:bodyPr>
            <a:lstStyle/>
            <a:p>
              <a:pPr marL="0" lvl="0" indent="0" algn="ctr" defTabSz="7556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Clr>
                  <a:srgbClr val="FFC000"/>
                </a:buClr>
                <a:buFont typeface="Courier New" panose="02070309020205020404" pitchFamily="49" charset="0"/>
                <a:buNone/>
              </a:pPr>
              <a:r>
                <a:rPr lang="de-DE" sz="1600" kern="1200" dirty="0" err="1">
                  <a:latin typeface="Lato" panose="020F0502020204030203" pitchFamily="34" charset="0"/>
                </a:rPr>
                <a:t>Analyze</a:t>
              </a:r>
              <a:r>
                <a:rPr lang="de-DE" sz="1600" kern="1200" dirty="0">
                  <a:latin typeface="Lato" panose="020F0502020204030203" pitchFamily="34" charset="0"/>
                </a:rPr>
                <a:t> </a:t>
              </a:r>
              <a:r>
                <a:rPr lang="de-DE" sz="1600" kern="1200" dirty="0" err="1">
                  <a:latin typeface="Lato" panose="020F0502020204030203" pitchFamily="34" charset="0"/>
                </a:rPr>
                <a:t>input</a:t>
              </a:r>
              <a:r>
                <a:rPr lang="de-DE" sz="1600" kern="1200" dirty="0">
                  <a:latin typeface="Lato" panose="020F0502020204030203" pitchFamily="34" charset="0"/>
                </a:rPr>
                <a:t> </a:t>
              </a:r>
              <a:r>
                <a:rPr lang="de-DE" sz="1600" kern="1200" dirty="0" err="1">
                  <a:latin typeface="Lato" panose="020F0502020204030203" pitchFamily="34" charset="0"/>
                </a:rPr>
                <a:t>data</a:t>
              </a:r>
              <a:endParaRPr lang="de-DE" sz="1600" kern="1200" dirty="0">
                <a:latin typeface="Lato" panose="020F0502020204030203" pitchFamily="34" charset="0"/>
              </a:endParaRPr>
            </a:p>
          </p:txBody>
        </p:sp>
        <p:sp>
          <p:nvSpPr>
            <p:cNvPr id="108" name="Ellipse 107">
              <a:extLst>
                <a:ext uri="{FF2B5EF4-FFF2-40B4-BE49-F238E27FC236}">
                  <a16:creationId xmlns:a16="http://schemas.microsoft.com/office/drawing/2014/main" id="{20D5B7BC-592C-4AD0-B944-43433620EF25}"/>
                </a:ext>
              </a:extLst>
            </p:cNvPr>
            <p:cNvSpPr/>
            <p:nvPr/>
          </p:nvSpPr>
          <p:spPr>
            <a:xfrm>
              <a:off x="2985676" y="4490732"/>
              <a:ext cx="430412" cy="430412"/>
            </a:xfrm>
            <a:prstGeom prst="ellipse">
              <a:avLst/>
            </a:prstGeom>
            <a:solidFill>
              <a:srgbClr val="FFC000"/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3">
                <a:hueOff val="0"/>
                <a:satOff val="0"/>
                <a:lumOff val="0"/>
                <a:alphaOff val="0"/>
              </a:schemeClr>
            </a:fillRef>
            <a:effectRef idx="0">
              <a:schemeClr val="accent3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09" name="Freihandform: Form 108">
              <a:extLst>
                <a:ext uri="{FF2B5EF4-FFF2-40B4-BE49-F238E27FC236}">
                  <a16:creationId xmlns:a16="http://schemas.microsoft.com/office/drawing/2014/main" id="{4E62EC8E-9CC8-41AE-AC66-94B88BE8B8A7}"/>
                </a:ext>
              </a:extLst>
            </p:cNvPr>
            <p:cNvSpPr/>
            <p:nvPr/>
          </p:nvSpPr>
          <p:spPr>
            <a:xfrm>
              <a:off x="3972141" y="2553878"/>
              <a:ext cx="1402288" cy="1721648"/>
            </a:xfrm>
            <a:custGeom>
              <a:avLst/>
              <a:gdLst>
                <a:gd name="connsiteX0" fmla="*/ 0 w 1402288"/>
                <a:gd name="connsiteY0" fmla="*/ 0 h 1721648"/>
                <a:gd name="connsiteX1" fmla="*/ 1402288 w 1402288"/>
                <a:gd name="connsiteY1" fmla="*/ 0 h 1721648"/>
                <a:gd name="connsiteX2" fmla="*/ 1402288 w 1402288"/>
                <a:gd name="connsiteY2" fmla="*/ 1721648 h 1721648"/>
                <a:gd name="connsiteX3" fmla="*/ 0 w 1402288"/>
                <a:gd name="connsiteY3" fmla="*/ 1721648 h 1721648"/>
                <a:gd name="connsiteX4" fmla="*/ 0 w 1402288"/>
                <a:gd name="connsiteY4" fmla="*/ 0 h 17216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2288" h="1721648">
                  <a:moveTo>
                    <a:pt x="0" y="0"/>
                  </a:moveTo>
                  <a:lnTo>
                    <a:pt x="1402288" y="0"/>
                  </a:lnTo>
                  <a:lnTo>
                    <a:pt x="1402288" y="1721648"/>
                  </a:lnTo>
                  <a:lnTo>
                    <a:pt x="0" y="1721648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120904" tIns="120904" rIns="120904" bIns="120904" numCol="1" spcCol="1270" anchor="b" anchorCtr="0">
              <a:noAutofit/>
            </a:bodyPr>
            <a:lstStyle/>
            <a:p>
              <a:pPr algn="ctr" defTabSz="7556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Clr>
                  <a:srgbClr val="FFC000"/>
                </a:buClr>
              </a:pPr>
              <a:r>
                <a:rPr lang="de-DE" sz="1600" dirty="0">
                  <a:latin typeface="Lato" panose="020F0502020204030203" pitchFamily="34" charset="0"/>
                </a:rPr>
                <a:t>Create a </a:t>
              </a:r>
              <a:r>
                <a:rPr lang="de-DE" sz="1600" dirty="0" err="1">
                  <a:latin typeface="Lato" panose="020F0502020204030203" pitchFamily="34" charset="0"/>
                </a:rPr>
                <a:t>data</a:t>
              </a:r>
              <a:r>
                <a:rPr lang="de-DE" sz="1600" dirty="0">
                  <a:latin typeface="Lato" panose="020F0502020204030203" pitchFamily="34" charset="0"/>
                </a:rPr>
                <a:t> </a:t>
              </a:r>
              <a:r>
                <a:rPr lang="de-DE" sz="1600" dirty="0" err="1">
                  <a:latin typeface="Lato" panose="020F0502020204030203" pitchFamily="34" charset="0"/>
                </a:rPr>
                <a:t>model</a:t>
              </a:r>
              <a:endParaRPr lang="de-DE" sz="1600" dirty="0">
                <a:latin typeface="Lato" panose="020F0502020204030203" pitchFamily="34" charset="0"/>
              </a:endParaRPr>
            </a:p>
          </p:txBody>
        </p:sp>
        <p:sp>
          <p:nvSpPr>
            <p:cNvPr id="110" name="Ellipse 109">
              <a:extLst>
                <a:ext uri="{FF2B5EF4-FFF2-40B4-BE49-F238E27FC236}">
                  <a16:creationId xmlns:a16="http://schemas.microsoft.com/office/drawing/2014/main" id="{105682C8-0BD6-4EE8-A73B-8DA6907685FE}"/>
                </a:ext>
              </a:extLst>
            </p:cNvPr>
            <p:cNvSpPr/>
            <p:nvPr/>
          </p:nvSpPr>
          <p:spPr>
            <a:xfrm>
              <a:off x="4458079" y="4490732"/>
              <a:ext cx="430412" cy="430412"/>
            </a:xfrm>
            <a:prstGeom prst="ellipse">
              <a:avLst/>
            </a:prstGeom>
            <a:solidFill>
              <a:srgbClr val="FFC000"/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3">
                <a:hueOff val="0"/>
                <a:satOff val="0"/>
                <a:lumOff val="0"/>
                <a:alphaOff val="0"/>
              </a:schemeClr>
            </a:fillRef>
            <a:effectRef idx="0">
              <a:schemeClr val="accent3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11" name="Freihandform: Form 110">
              <a:extLst>
                <a:ext uri="{FF2B5EF4-FFF2-40B4-BE49-F238E27FC236}">
                  <a16:creationId xmlns:a16="http://schemas.microsoft.com/office/drawing/2014/main" id="{D4FAE714-6593-4139-AAB5-2834BF68F155}"/>
                </a:ext>
              </a:extLst>
            </p:cNvPr>
            <p:cNvSpPr/>
            <p:nvPr/>
          </p:nvSpPr>
          <p:spPr>
            <a:xfrm>
              <a:off x="5444544" y="5136351"/>
              <a:ext cx="1402288" cy="1721648"/>
            </a:xfrm>
            <a:custGeom>
              <a:avLst/>
              <a:gdLst>
                <a:gd name="connsiteX0" fmla="*/ 0 w 1402288"/>
                <a:gd name="connsiteY0" fmla="*/ 0 h 1721648"/>
                <a:gd name="connsiteX1" fmla="*/ 1402288 w 1402288"/>
                <a:gd name="connsiteY1" fmla="*/ 0 h 1721648"/>
                <a:gd name="connsiteX2" fmla="*/ 1402288 w 1402288"/>
                <a:gd name="connsiteY2" fmla="*/ 1721648 h 1721648"/>
                <a:gd name="connsiteX3" fmla="*/ 0 w 1402288"/>
                <a:gd name="connsiteY3" fmla="*/ 1721648 h 1721648"/>
                <a:gd name="connsiteX4" fmla="*/ 0 w 1402288"/>
                <a:gd name="connsiteY4" fmla="*/ 0 h 17216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2288" h="1721648">
                  <a:moveTo>
                    <a:pt x="0" y="0"/>
                  </a:moveTo>
                  <a:lnTo>
                    <a:pt x="1402288" y="0"/>
                  </a:lnTo>
                  <a:lnTo>
                    <a:pt x="1402288" y="1721648"/>
                  </a:lnTo>
                  <a:lnTo>
                    <a:pt x="0" y="1721648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120904" tIns="120904" rIns="120904" bIns="120904" numCol="1" spcCol="1270" anchor="t" anchorCtr="0">
              <a:noAutofit/>
            </a:bodyPr>
            <a:lstStyle/>
            <a:p>
              <a:pPr lvl="0" indent="0" algn="ctr" defTabSz="7556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Clr>
                  <a:srgbClr val="FFC000"/>
                </a:buClr>
                <a:buFont typeface="Courier New" panose="02070309020205020404" pitchFamily="49" charset="0"/>
                <a:buNone/>
              </a:pPr>
              <a:r>
                <a:rPr lang="de-DE" sz="1600" dirty="0" err="1">
                  <a:latin typeface="Lato" panose="020F0502020204030203" pitchFamily="34" charset="0"/>
                </a:rPr>
                <a:t>Choose</a:t>
              </a:r>
              <a:r>
                <a:rPr lang="de-DE" sz="1600" dirty="0">
                  <a:latin typeface="Lato" panose="020F0502020204030203" pitchFamily="34" charset="0"/>
                </a:rPr>
                <a:t> </a:t>
              </a:r>
              <a:r>
                <a:rPr lang="de-DE" sz="1600" dirty="0" err="1">
                  <a:latin typeface="Lato" panose="020F0502020204030203" pitchFamily="34" charset="0"/>
                </a:rPr>
                <a:t>technology</a:t>
              </a:r>
              <a:r>
                <a:rPr lang="de-DE" sz="1600" dirty="0">
                  <a:latin typeface="Lato" panose="020F0502020204030203" pitchFamily="34" charset="0"/>
                </a:rPr>
                <a:t> </a:t>
              </a:r>
            </a:p>
          </p:txBody>
        </p:sp>
        <p:sp>
          <p:nvSpPr>
            <p:cNvPr id="112" name="Ellipse 111">
              <a:extLst>
                <a:ext uri="{FF2B5EF4-FFF2-40B4-BE49-F238E27FC236}">
                  <a16:creationId xmlns:a16="http://schemas.microsoft.com/office/drawing/2014/main" id="{E8A9B38E-AA04-4336-8815-51B86BC8F67D}"/>
                </a:ext>
              </a:extLst>
            </p:cNvPr>
            <p:cNvSpPr/>
            <p:nvPr/>
          </p:nvSpPr>
          <p:spPr>
            <a:xfrm>
              <a:off x="5930482" y="4490732"/>
              <a:ext cx="430412" cy="430412"/>
            </a:xfrm>
            <a:prstGeom prst="ellipse">
              <a:avLst/>
            </a:prstGeom>
            <a:solidFill>
              <a:srgbClr val="FFC000"/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3">
                <a:hueOff val="0"/>
                <a:satOff val="0"/>
                <a:lumOff val="0"/>
                <a:alphaOff val="0"/>
              </a:schemeClr>
            </a:fillRef>
            <a:effectRef idx="0">
              <a:schemeClr val="accent3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13" name="Freihandform: Form 112">
              <a:extLst>
                <a:ext uri="{FF2B5EF4-FFF2-40B4-BE49-F238E27FC236}">
                  <a16:creationId xmlns:a16="http://schemas.microsoft.com/office/drawing/2014/main" id="{6B036846-4410-4B70-A574-D5DFF512C709}"/>
                </a:ext>
              </a:extLst>
            </p:cNvPr>
            <p:cNvSpPr/>
            <p:nvPr/>
          </p:nvSpPr>
          <p:spPr>
            <a:xfrm>
              <a:off x="6916947" y="2553878"/>
              <a:ext cx="1402288" cy="1721648"/>
            </a:xfrm>
            <a:custGeom>
              <a:avLst/>
              <a:gdLst>
                <a:gd name="connsiteX0" fmla="*/ 0 w 1402288"/>
                <a:gd name="connsiteY0" fmla="*/ 0 h 1721648"/>
                <a:gd name="connsiteX1" fmla="*/ 1402288 w 1402288"/>
                <a:gd name="connsiteY1" fmla="*/ 0 h 1721648"/>
                <a:gd name="connsiteX2" fmla="*/ 1402288 w 1402288"/>
                <a:gd name="connsiteY2" fmla="*/ 1721648 h 1721648"/>
                <a:gd name="connsiteX3" fmla="*/ 0 w 1402288"/>
                <a:gd name="connsiteY3" fmla="*/ 1721648 h 1721648"/>
                <a:gd name="connsiteX4" fmla="*/ 0 w 1402288"/>
                <a:gd name="connsiteY4" fmla="*/ 0 h 17216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2288" h="1721648">
                  <a:moveTo>
                    <a:pt x="0" y="0"/>
                  </a:moveTo>
                  <a:lnTo>
                    <a:pt x="1402288" y="0"/>
                  </a:lnTo>
                  <a:lnTo>
                    <a:pt x="1402288" y="1721648"/>
                  </a:lnTo>
                  <a:lnTo>
                    <a:pt x="0" y="1721648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120904" tIns="120904" rIns="120904" bIns="120904" numCol="1" spcCol="1270" anchor="b" anchorCtr="0">
              <a:noAutofit/>
            </a:bodyPr>
            <a:lstStyle/>
            <a:p>
              <a:pPr algn="ctr" defTabSz="7556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Clr>
                  <a:srgbClr val="FFC000"/>
                </a:buClr>
              </a:pPr>
              <a:r>
                <a:rPr lang="de-DE" sz="1600" dirty="0">
                  <a:latin typeface="Lato" panose="020F0502020204030203" pitchFamily="34" charset="0"/>
                </a:rPr>
                <a:t>Prototype</a:t>
              </a:r>
            </a:p>
          </p:txBody>
        </p:sp>
        <p:sp>
          <p:nvSpPr>
            <p:cNvPr id="114" name="Ellipse 113">
              <a:extLst>
                <a:ext uri="{FF2B5EF4-FFF2-40B4-BE49-F238E27FC236}">
                  <a16:creationId xmlns:a16="http://schemas.microsoft.com/office/drawing/2014/main" id="{D8509BFB-E9B6-4235-84C7-7C31705BF6B9}"/>
                </a:ext>
              </a:extLst>
            </p:cNvPr>
            <p:cNvSpPr/>
            <p:nvPr/>
          </p:nvSpPr>
          <p:spPr>
            <a:xfrm>
              <a:off x="7402885" y="4490732"/>
              <a:ext cx="430412" cy="430412"/>
            </a:xfrm>
            <a:prstGeom prst="ellipse">
              <a:avLst/>
            </a:prstGeom>
            <a:solidFill>
              <a:srgbClr val="FFC000"/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3">
                <a:hueOff val="0"/>
                <a:satOff val="0"/>
                <a:lumOff val="0"/>
                <a:alphaOff val="0"/>
              </a:schemeClr>
            </a:fillRef>
            <a:effectRef idx="0">
              <a:schemeClr val="accent3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</p:grpSp>
      <p:sp>
        <p:nvSpPr>
          <p:cNvPr id="102" name="Ellipse 101">
            <a:extLst>
              <a:ext uri="{FF2B5EF4-FFF2-40B4-BE49-F238E27FC236}">
                <a16:creationId xmlns:a16="http://schemas.microsoft.com/office/drawing/2014/main" id="{5A5ADE35-6702-44F9-9467-1E9A8C595C5D}"/>
              </a:ext>
            </a:extLst>
          </p:cNvPr>
          <p:cNvSpPr/>
          <p:nvPr/>
        </p:nvSpPr>
        <p:spPr>
          <a:xfrm>
            <a:off x="9149475" y="4242852"/>
            <a:ext cx="1948335" cy="1945623"/>
          </a:xfrm>
          <a:prstGeom prst="ellipse">
            <a:avLst/>
          </a:prstGeom>
          <a:solidFill>
            <a:srgbClr val="FFC000">
              <a:alpha val="3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2000" dirty="0">
                <a:solidFill>
                  <a:schemeClr val="tx1"/>
                </a:solidFill>
                <a:latin typeface="Lato" panose="020F0502020204030203" pitchFamily="34" charset="0"/>
              </a:rPr>
              <a:t>Pitch </a:t>
            </a:r>
            <a:r>
              <a:rPr lang="de-DE" sz="2000" dirty="0" err="1">
                <a:solidFill>
                  <a:schemeClr val="tx1"/>
                </a:solidFill>
                <a:latin typeface="Lato" panose="020F0502020204030203" pitchFamily="34" charset="0"/>
              </a:rPr>
              <a:t>the</a:t>
            </a:r>
            <a:r>
              <a:rPr lang="de-DE" sz="2000" dirty="0">
                <a:solidFill>
                  <a:schemeClr val="tx1"/>
                </a:solidFill>
                <a:latin typeface="Lato" panose="020F0502020204030203" pitchFamily="34" charset="0"/>
              </a:rPr>
              <a:t> </a:t>
            </a:r>
            <a:r>
              <a:rPr lang="de-DE" sz="2000" dirty="0" err="1">
                <a:solidFill>
                  <a:schemeClr val="tx1"/>
                </a:solidFill>
                <a:latin typeface="Lato" panose="020F0502020204030203" pitchFamily="34" charset="0"/>
              </a:rPr>
              <a:t>results</a:t>
            </a:r>
            <a:endParaRPr lang="de-DE" sz="2000" dirty="0">
              <a:solidFill>
                <a:schemeClr val="tx1"/>
              </a:solidFill>
              <a:latin typeface="Lato" panose="020F050202020403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759290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2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879258B-F37B-4AA8-A9BA-D8E1B38E5C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5000" dirty="0" err="1"/>
              <a:t>Our</a:t>
            </a:r>
            <a:r>
              <a:rPr lang="de-DE" sz="5000" dirty="0"/>
              <a:t> Solution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D8F1A3A9-41D4-49BD-82AD-80DB5A8C292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24128" y="2257506"/>
            <a:ext cx="4389120" cy="3994438"/>
          </a:xfrm>
        </p:spPr>
        <p:txBody>
          <a:bodyPr>
            <a:normAutofit lnSpcReduction="10000"/>
          </a:bodyPr>
          <a:lstStyle/>
          <a:p>
            <a:pPr>
              <a:buClr>
                <a:srgbClr val="FFC000"/>
              </a:buClr>
            </a:pPr>
            <a:r>
              <a:rPr lang="de-DE" sz="2800" b="1" dirty="0">
                <a:solidFill>
                  <a:srgbClr val="FFC000"/>
                </a:solidFill>
                <a:latin typeface="Lato" panose="020F0502020204030203" pitchFamily="34" charset="0"/>
              </a:rPr>
              <a:t>Hospital </a:t>
            </a:r>
            <a:r>
              <a:rPr lang="de-DE" sz="2800" b="1" dirty="0" err="1">
                <a:solidFill>
                  <a:srgbClr val="FFC000"/>
                </a:solidFill>
                <a:latin typeface="Lato" panose="020F0502020204030203" pitchFamily="34" charset="0"/>
              </a:rPr>
              <a:t>Self</a:t>
            </a:r>
            <a:r>
              <a:rPr lang="de-DE" sz="2800" b="1" dirty="0">
                <a:solidFill>
                  <a:srgbClr val="FFC000"/>
                </a:solidFill>
                <a:latin typeface="Lato" panose="020F0502020204030203" pitchFamily="34" charset="0"/>
              </a:rPr>
              <a:t> Service</a:t>
            </a:r>
            <a:r>
              <a:rPr lang="de-DE" sz="1800" b="1" dirty="0"/>
              <a:t> </a:t>
            </a:r>
            <a:endParaRPr lang="en-US" sz="1800" b="1" dirty="0"/>
          </a:p>
          <a:p>
            <a:pPr marL="285750" indent="-285750">
              <a:buClr>
                <a:srgbClr val="FFC000"/>
              </a:buClr>
              <a:buFont typeface="Tw Cen MT" panose="020B0602020104020603" pitchFamily="34" charset="0"/>
              <a:buChar char="+"/>
            </a:pPr>
            <a:r>
              <a:rPr lang="en-US" sz="1800" dirty="0"/>
              <a:t>Responsive web application</a:t>
            </a:r>
          </a:p>
          <a:p>
            <a:pPr marL="285750" indent="-285750">
              <a:buClr>
                <a:srgbClr val="FFC000"/>
              </a:buClr>
              <a:buFont typeface="Tw Cen MT" panose="020B0602020104020603" pitchFamily="34" charset="0"/>
              <a:buChar char="+"/>
            </a:pPr>
            <a:r>
              <a:rPr lang="en-US" sz="1800" dirty="0"/>
              <a:t>Multiplatform </a:t>
            </a:r>
          </a:p>
          <a:p>
            <a:pPr marL="285750" indent="-285750">
              <a:buClr>
                <a:srgbClr val="FFC000"/>
              </a:buClr>
              <a:buFont typeface="Tw Cen MT" panose="020B0602020104020603" pitchFamily="34" charset="0"/>
              <a:buChar char="+"/>
            </a:pPr>
            <a:r>
              <a:rPr lang="en-US" sz="1800" dirty="0"/>
              <a:t>Independent from tracking technology</a:t>
            </a:r>
          </a:p>
          <a:p>
            <a:pPr marL="285750" indent="-285750">
              <a:buClr>
                <a:srgbClr val="FFC000"/>
              </a:buClr>
              <a:buFont typeface="Tw Cen MT" panose="020B0602020104020603" pitchFamily="34" charset="0"/>
              <a:buChar char="+"/>
            </a:pPr>
            <a:r>
              <a:rPr lang="en-US" sz="1800" dirty="0"/>
              <a:t>Adaptable and easy to integrate</a:t>
            </a:r>
          </a:p>
          <a:p>
            <a:pPr marL="285750" indent="-285750">
              <a:buClr>
                <a:srgbClr val="FFC000"/>
              </a:buClr>
              <a:buFont typeface="Tw Cen MT" panose="020B0602020104020603" pitchFamily="34" charset="0"/>
              <a:buChar char="+"/>
            </a:pPr>
            <a:r>
              <a:rPr lang="de-DE" sz="1800" dirty="0"/>
              <a:t>Supports </a:t>
            </a:r>
            <a:r>
              <a:rPr lang="de-DE" sz="1800" dirty="0" err="1"/>
              <a:t>various</a:t>
            </a:r>
            <a:r>
              <a:rPr lang="de-DE" sz="1800" dirty="0"/>
              <a:t> </a:t>
            </a:r>
            <a:r>
              <a:rPr lang="de-DE" sz="1800" dirty="0" err="1"/>
              <a:t>stakeholders</a:t>
            </a:r>
            <a:r>
              <a:rPr lang="de-DE" sz="1800" dirty="0"/>
              <a:t> in </a:t>
            </a:r>
            <a:r>
              <a:rPr lang="de-DE" sz="1800" dirty="0" err="1"/>
              <a:t>hospital</a:t>
            </a:r>
            <a:r>
              <a:rPr lang="de-DE" sz="1800" dirty="0"/>
              <a:t> </a:t>
            </a:r>
            <a:r>
              <a:rPr lang="de-DE" sz="1800" dirty="0" err="1"/>
              <a:t>operations</a:t>
            </a:r>
            <a:r>
              <a:rPr lang="de-DE" sz="1800" dirty="0"/>
              <a:t> </a:t>
            </a:r>
            <a:r>
              <a:rPr lang="de-DE" sz="1800" dirty="0" err="1"/>
              <a:t>as</a:t>
            </a:r>
            <a:r>
              <a:rPr lang="de-DE" sz="1800" dirty="0"/>
              <a:t> </a:t>
            </a:r>
            <a:r>
              <a:rPr lang="de-DE" sz="1800" dirty="0" err="1"/>
              <a:t>well</a:t>
            </a:r>
            <a:r>
              <a:rPr lang="de-DE" sz="1800" dirty="0"/>
              <a:t> </a:t>
            </a:r>
            <a:r>
              <a:rPr lang="de-DE" sz="1800" dirty="0" err="1"/>
              <a:t>as</a:t>
            </a:r>
            <a:r>
              <a:rPr lang="de-DE" sz="1800" dirty="0"/>
              <a:t> </a:t>
            </a:r>
            <a:r>
              <a:rPr lang="de-DE" sz="1800" dirty="0" err="1"/>
              <a:t>strategic</a:t>
            </a:r>
            <a:r>
              <a:rPr lang="de-DE" sz="1800" dirty="0"/>
              <a:t> </a:t>
            </a:r>
            <a:r>
              <a:rPr lang="de-DE" sz="1800" dirty="0" err="1"/>
              <a:t>management</a:t>
            </a:r>
            <a:endParaRPr lang="de-DE" sz="1800" dirty="0"/>
          </a:p>
          <a:p>
            <a:pPr marL="742950" lvl="1" indent="-285750">
              <a:buClr>
                <a:srgbClr val="FFC000"/>
              </a:buClr>
              <a:buFont typeface="Courier New" panose="02070309020205020404" pitchFamily="49" charset="0"/>
              <a:buChar char="o"/>
            </a:pPr>
            <a:r>
              <a:rPr lang="de-DE" sz="1600" dirty="0" err="1"/>
              <a:t>Staff</a:t>
            </a:r>
            <a:endParaRPr lang="de-DE" sz="1600" dirty="0"/>
          </a:p>
          <a:p>
            <a:pPr marL="742950" lvl="1" indent="-285750">
              <a:buClr>
                <a:srgbClr val="FFC000"/>
              </a:buClr>
              <a:buFont typeface="Courier New" panose="02070309020205020404" pitchFamily="49" charset="0"/>
              <a:buChar char="o"/>
            </a:pPr>
            <a:r>
              <a:rPr lang="de-DE" sz="1600" dirty="0" err="1"/>
              <a:t>Patients</a:t>
            </a:r>
            <a:endParaRPr lang="de-DE" sz="1600" dirty="0"/>
          </a:p>
          <a:p>
            <a:pPr marL="742950" lvl="1" indent="-285750">
              <a:buClr>
                <a:srgbClr val="FFC000"/>
              </a:buClr>
              <a:buFont typeface="Courier New" panose="02070309020205020404" pitchFamily="49" charset="0"/>
              <a:buChar char="o"/>
            </a:pPr>
            <a:r>
              <a:rPr lang="de-DE" sz="1600" dirty="0"/>
              <a:t>Guests</a:t>
            </a:r>
          </a:p>
          <a:p>
            <a:pPr>
              <a:buClr>
                <a:srgbClr val="FFC000"/>
              </a:buClr>
            </a:pPr>
            <a:endParaRPr lang="de-DE" sz="1800" dirty="0"/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6F575F8D-F819-4286-941C-8FD3ECB974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EA6B99-84F9-4476-B2B1-2621648A6994}" type="datetime1">
              <a:rPr lang="en-US" smtClean="0"/>
              <a:t>3/4/2018</a:t>
            </a:fld>
            <a:endParaRPr lang="en-US" dirty="0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FFDD0916-E3D7-4A87-A425-9A905ACD29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b="1" dirty="0"/>
              <a:t>DIGITAL HEALTH CHALLENGE | Erlangen, Germany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BC6DCB03-EC9F-4CB2-98AE-48A685CF1F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3</a:t>
            </a:fld>
            <a:endParaRPr lang="en-US" dirty="0"/>
          </a:p>
        </p:txBody>
      </p:sp>
      <p:pic>
        <p:nvPicPr>
          <p:cNvPr id="10" name="Inhaltsplatzhalter 9">
            <a:hlinkClick r:id="rId2"/>
            <a:extLst>
              <a:ext uri="{FF2B5EF4-FFF2-40B4-BE49-F238E27FC236}">
                <a16:creationId xmlns:a16="http://schemas.microsoft.com/office/drawing/2014/main" id="{E8B29149-B704-4DA3-835B-93B162CF0C1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l="14495" r="14399"/>
          <a:stretch/>
        </p:blipFill>
        <p:spPr>
          <a:xfrm>
            <a:off x="5715000" y="1510597"/>
            <a:ext cx="5678488" cy="38082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083529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879258B-F37B-4AA8-A9BA-D8E1B38E5C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5000" dirty="0" err="1"/>
              <a:t>YOur</a:t>
            </a:r>
            <a:r>
              <a:rPr lang="de-DE" sz="5000" dirty="0"/>
              <a:t> </a:t>
            </a:r>
            <a:r>
              <a:rPr lang="de-DE" sz="5000" dirty="0" err="1"/>
              <a:t>QUestions</a:t>
            </a:r>
            <a:endParaRPr lang="de-DE" sz="5000" dirty="0"/>
          </a:p>
        </p:txBody>
      </p:sp>
      <p:pic>
        <p:nvPicPr>
          <p:cNvPr id="8" name="Inhaltsplatzhalter 7">
            <a:extLst>
              <a:ext uri="{FF2B5EF4-FFF2-40B4-BE49-F238E27FC236}">
                <a16:creationId xmlns:a16="http://schemas.microsoft.com/office/drawing/2014/main" id="{7B54E4C5-8D34-42B6-AB6B-E30EB8752D1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776546" y="1340189"/>
            <a:ext cx="5678488" cy="4258866"/>
          </a:xfrm>
          <a:prstGeom prst="rect">
            <a:avLst/>
          </a:prstGeom>
        </p:spPr>
      </p:pic>
      <p:sp>
        <p:nvSpPr>
          <p:cNvPr id="4" name="Textplatzhalter 3">
            <a:extLst>
              <a:ext uri="{FF2B5EF4-FFF2-40B4-BE49-F238E27FC236}">
                <a16:creationId xmlns:a16="http://schemas.microsoft.com/office/drawing/2014/main" id="{D8F1A3A9-41D4-49BD-82AD-80DB5A8C292E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>
            <a:normAutofit/>
          </a:bodyPr>
          <a:lstStyle/>
          <a:p>
            <a:r>
              <a:rPr lang="de-DE" sz="2800" dirty="0" err="1"/>
              <a:t>Thank</a:t>
            </a:r>
            <a:r>
              <a:rPr lang="de-DE" sz="2800" dirty="0"/>
              <a:t> </a:t>
            </a:r>
            <a:r>
              <a:rPr lang="de-DE" sz="2800" dirty="0" err="1"/>
              <a:t>you</a:t>
            </a:r>
            <a:r>
              <a:rPr lang="de-DE" sz="2800" dirty="0"/>
              <a:t> </a:t>
            </a:r>
            <a:r>
              <a:rPr lang="de-DE" sz="2800" dirty="0" err="1"/>
              <a:t>very</a:t>
            </a:r>
            <a:r>
              <a:rPr lang="de-DE" sz="2800" dirty="0"/>
              <a:t> </a:t>
            </a:r>
            <a:r>
              <a:rPr lang="de-DE" sz="2800" dirty="0" err="1"/>
              <a:t>much</a:t>
            </a:r>
            <a:r>
              <a:rPr lang="de-DE" sz="2800" dirty="0"/>
              <a:t> </a:t>
            </a:r>
            <a:r>
              <a:rPr lang="de-DE" sz="2800" dirty="0" err="1"/>
              <a:t>for</a:t>
            </a:r>
            <a:r>
              <a:rPr lang="de-DE" sz="2800" dirty="0"/>
              <a:t> </a:t>
            </a:r>
            <a:r>
              <a:rPr lang="de-DE" sz="2800" dirty="0" err="1"/>
              <a:t>your</a:t>
            </a:r>
            <a:r>
              <a:rPr lang="de-DE" sz="2800" dirty="0"/>
              <a:t> </a:t>
            </a:r>
            <a:r>
              <a:rPr lang="de-DE" sz="2800" dirty="0" err="1"/>
              <a:t>attention</a:t>
            </a:r>
            <a:r>
              <a:rPr lang="de-DE" sz="2800" dirty="0"/>
              <a:t>!</a:t>
            </a:r>
          </a:p>
          <a:p>
            <a:endParaRPr lang="de-DE" sz="2800" dirty="0">
              <a:solidFill>
                <a:srgbClr val="006E55"/>
              </a:solidFill>
            </a:endParaRPr>
          </a:p>
          <a:p>
            <a:endParaRPr lang="de-DE" sz="2800" dirty="0">
              <a:solidFill>
                <a:srgbClr val="006E55"/>
              </a:solidFill>
            </a:endParaRPr>
          </a:p>
          <a:p>
            <a:r>
              <a:rPr lang="de-DE" sz="2000" dirty="0"/>
              <a:t>Team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6F575F8D-F819-4286-941C-8FD3ECB974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EA6B99-84F9-4476-B2B1-2621648A6994}" type="datetime1">
              <a:rPr lang="en-US" smtClean="0"/>
              <a:t>3/4/2018</a:t>
            </a:fld>
            <a:endParaRPr lang="en-US" dirty="0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FFDD0916-E3D7-4A87-A425-9A905ACD29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842932" y="6470704"/>
            <a:ext cx="5901459" cy="274320"/>
          </a:xfrm>
        </p:spPr>
        <p:txBody>
          <a:bodyPr/>
          <a:lstStyle/>
          <a:p>
            <a:r>
              <a:rPr lang="de-DE" b="1" dirty="0"/>
              <a:t>DIGITAL HEALTH CHALLENGE | Erlangen, Germany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BC6DCB03-EC9F-4CB2-98AE-48A685CF1F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4</a:t>
            </a:fld>
            <a:endParaRPr lang="en-US" dirty="0"/>
          </a:p>
        </p:txBody>
      </p:sp>
      <p:pic>
        <p:nvPicPr>
          <p:cNvPr id="20" name="Grafik 19">
            <a:extLst>
              <a:ext uri="{FF2B5EF4-FFF2-40B4-BE49-F238E27FC236}">
                <a16:creationId xmlns:a16="http://schemas.microsoft.com/office/drawing/2014/main" id="{9BE89508-C6B9-44B0-9CD4-92721B6B080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4128" y="4036942"/>
            <a:ext cx="3706898" cy="14380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9062678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ntegral">
  <a:themeElements>
    <a:clrScheme name="Integral">
      <a:dk1>
        <a:sysClr val="windowText" lastClr="000000"/>
      </a:dk1>
      <a:lt1>
        <a:sysClr val="window" lastClr="FFFFFF"/>
      </a:lt1>
      <a:dk2>
        <a:srgbClr val="455F51"/>
      </a:dk2>
      <a:lt2>
        <a:srgbClr val="E3DED1"/>
      </a:lt2>
      <a:accent1>
        <a:srgbClr val="99CB38"/>
      </a:accent1>
      <a:accent2>
        <a:srgbClr val="63A537"/>
      </a:accent2>
      <a:accent3>
        <a:srgbClr val="E6D024"/>
      </a:accent3>
      <a:accent4>
        <a:srgbClr val="CC9700"/>
      </a:accent4>
      <a:accent5>
        <a:srgbClr val="4EB3CF"/>
      </a:accent5>
      <a:accent6>
        <a:srgbClr val="378DA6"/>
      </a:accent6>
      <a:hlink>
        <a:srgbClr val="6B9F25"/>
      </a:hlink>
      <a:folHlink>
        <a:srgbClr val="B26B02"/>
      </a:folHlink>
    </a:clrScheme>
    <a:fontScheme name="Integral">
      <a:majorFont>
        <a:latin typeface="Tw Cen MT Condensed" panose="020B06060201040202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Integral">
      <a:fillStyleLst>
        <a:solidFill>
          <a:schemeClr val="phClr"/>
        </a:solidFill>
        <a:gradFill rotWithShape="1">
          <a:gsLst>
            <a:gs pos="0">
              <a:schemeClr val="phClr">
                <a:tint val="83000"/>
                <a:satMod val="100000"/>
                <a:lumMod val="100000"/>
              </a:schemeClr>
            </a:gs>
            <a:gs pos="100000">
              <a:schemeClr val="phClr">
                <a:tint val="61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tint val="100000"/>
                <a:shade val="85000"/>
                <a:satMod val="100000"/>
                <a:lumMod val="100000"/>
              </a:schemeClr>
            </a:gs>
            <a:gs pos="100000">
              <a:schemeClr val="phClr">
                <a:tint val="90000"/>
                <a:shade val="100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2700" dir="5400000" algn="ctr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76200" dist="25400" dir="5400000" algn="ct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flat" dir="t">
              <a:rot lat="0" lon="0" rev="3600000"/>
            </a:lightRig>
          </a:scene3d>
          <a:sp3d contourW="12700" prstMaterial="flat">
            <a:bevelT w="38100" h="44450" prst="angle"/>
            <a:contourClr>
              <a:schemeClr val="phClr">
                <a:shade val="35000"/>
                <a:satMod val="16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85000"/>
            <a:satMod val="125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95000"/>
                <a:shade val="74000"/>
                <a:satMod val="230000"/>
              </a:schemeClr>
              <a:schemeClr val="phClr">
                <a:tint val="92000"/>
                <a:shade val="69000"/>
                <a:satMod val="250000"/>
              </a:schemeClr>
            </a:duotone>
          </a:blip>
          <a:tile tx="0" ty="0" sx="40000" sy="4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ntegral" id="{3577F8C9-A904-41D8-97D2-FD898F53F20E}" vid="{29F68FFC-748B-4FC3-BF39-7F84A6D5840F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Integral</Template>
  <TotalTime>0</TotalTime>
  <Words>140</Words>
  <Application>Microsoft Office PowerPoint</Application>
  <PresentationFormat>Breitbild</PresentationFormat>
  <Paragraphs>35</Paragraphs>
  <Slides>4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6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4</vt:i4>
      </vt:variant>
    </vt:vector>
  </HeadingPairs>
  <TitlesOfParts>
    <vt:vector size="11" baseType="lpstr">
      <vt:lpstr>Calibri</vt:lpstr>
      <vt:lpstr>Courier New</vt:lpstr>
      <vt:lpstr>Lato</vt:lpstr>
      <vt:lpstr>Tw Cen MT</vt:lpstr>
      <vt:lpstr>Tw Cen MT Condensed</vt:lpstr>
      <vt:lpstr>Wingdings 3</vt:lpstr>
      <vt:lpstr>Integral</vt:lpstr>
      <vt:lpstr>Hospital Self Service  the Smart Assistant for health care</vt:lpstr>
      <vt:lpstr>Our Approach</vt:lpstr>
      <vt:lpstr>Our Solution</vt:lpstr>
      <vt:lpstr>YOur QUestions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Christoph Kollwitz</dc:creator>
  <cp:lastModifiedBy>Christoph Kollwitz</cp:lastModifiedBy>
  <cp:revision>34</cp:revision>
  <dcterms:created xsi:type="dcterms:W3CDTF">2018-03-03T16:51:22Z</dcterms:created>
  <dcterms:modified xsi:type="dcterms:W3CDTF">2018-03-04T12:46:31Z</dcterms:modified>
</cp:coreProperties>
</file>

<file path=docProps/thumbnail.jpeg>
</file>